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20"/>
  </p:notesMasterIdLst>
  <p:handoutMasterIdLst>
    <p:handoutMasterId r:id="rId21"/>
  </p:handoutMasterIdLst>
  <p:sldIdLst>
    <p:sldId id="256" r:id="rId5"/>
    <p:sldId id="358" r:id="rId6"/>
    <p:sldId id="289" r:id="rId7"/>
    <p:sldId id="362" r:id="rId8"/>
    <p:sldId id="359" r:id="rId9"/>
    <p:sldId id="360" r:id="rId10"/>
    <p:sldId id="363" r:id="rId11"/>
    <p:sldId id="364" r:id="rId12"/>
    <p:sldId id="365" r:id="rId13"/>
    <p:sldId id="366" r:id="rId14"/>
    <p:sldId id="367" r:id="rId15"/>
    <p:sldId id="368" r:id="rId16"/>
    <p:sldId id="369" r:id="rId17"/>
    <p:sldId id="370" r:id="rId18"/>
    <p:sldId id="3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</p14:sldIdLst>
        </p14:section>
        <p14:section name="Design, Morph, Annotate, Work Together, Tell Me" id="{B9B51309-D148-4332-87C2-07BE32FBCA3B}">
          <p14:sldIdLst>
            <p14:sldId id="358"/>
            <p14:sldId id="289"/>
            <p14:sldId id="362"/>
            <p14:sldId id="359"/>
            <p14:sldId id="360"/>
            <p14:sldId id="363"/>
            <p14:sldId id="364"/>
            <p14:sldId id="365"/>
            <p14:sldId id="366"/>
            <p14:sldId id="367"/>
          </p14:sldIdLst>
        </p14:section>
        <p14:section name="Learn More" id="{2CC34DB2-6590-42C0-AD4B-A04C6060184E}">
          <p14:sldIdLst>
            <p14:sldId id="368"/>
            <p14:sldId id="369"/>
            <p14:sldId id="370"/>
            <p14:sldId id="3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265" autoAdjust="0"/>
  </p:normalViewPr>
  <p:slideViewPr>
    <p:cSldViewPr snapToGrid="0">
      <p:cViewPr>
        <p:scale>
          <a:sx n="60" d="100"/>
          <a:sy n="60" d="100"/>
        </p:scale>
        <p:origin x="2550" y="11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181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Advance Algorithm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2488640"/>
          </a:xfrm>
        </p:spPr>
        <p:txBody>
          <a:bodyPr>
            <a:normAutofit/>
          </a:bodyPr>
          <a:lstStyle/>
          <a:p>
            <a:r>
              <a:rPr lang="en-IN" sz="1600" b="1" dirty="0" smtClean="0">
                <a:solidFill>
                  <a:schemeClr val="bg1"/>
                </a:solidFill>
              </a:rPr>
              <a:t>Class: T.Y. </a:t>
            </a:r>
            <a:r>
              <a:rPr lang="en-IN" sz="1600" b="1" dirty="0" err="1" smtClean="0">
                <a:solidFill>
                  <a:schemeClr val="bg1"/>
                </a:solidFill>
              </a:rPr>
              <a:t>B.Tech</a:t>
            </a:r>
            <a:r>
              <a:rPr lang="en-IN" sz="1600" b="1" dirty="0" smtClean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5646988" y="6106942"/>
            <a:ext cx="63773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</a:rPr>
              <a:t>An adaptation of various </a:t>
            </a:r>
            <a:r>
              <a:rPr lang="en-IN" sz="1400" dirty="0" err="1">
                <a:solidFill>
                  <a:schemeClr val="bg1"/>
                </a:solidFill>
              </a:rPr>
              <a:t>ebooks</a:t>
            </a:r>
            <a:r>
              <a:rPr lang="en-IN" sz="1400" dirty="0">
                <a:solidFill>
                  <a:schemeClr val="bg1"/>
                </a:solidFill>
              </a:rPr>
              <a:t> and online resources for educational purpose</a:t>
            </a: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i="1" dirty="0" err="1">
                <a:solidFill>
                  <a:schemeClr val="accent2"/>
                </a:solidFill>
              </a:rPr>
              <a:t>HyperLogLog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Solution: </a:t>
            </a:r>
            <a:r>
              <a:rPr lang="en-US" altLang="en-US" sz="3200" b="1" i="1" dirty="0" err="1" smtClean="0">
                <a:solidFill>
                  <a:schemeClr val="accent2"/>
                </a:solidFill>
              </a:rPr>
              <a:t>HyperLogLog</a:t>
            </a: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1316" t="23528" r="35263" b="28285"/>
          <a:stretch/>
        </p:blipFill>
        <p:spPr>
          <a:xfrm>
            <a:off x="707375" y="2520184"/>
            <a:ext cx="4944395" cy="2773711"/>
          </a:xfrm>
          <a:prstGeom prst="rect">
            <a:avLst/>
          </a:prstGeom>
        </p:spPr>
      </p:pic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5827779" y="1455491"/>
            <a:ext cx="6003591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Drawbacks:</a:t>
            </a:r>
          </a:p>
          <a:p>
            <a:pPr lvl="1"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/>
              <a:t>It only estimates power of two</a:t>
            </a:r>
          </a:p>
          <a:p>
            <a:pPr lvl="1">
              <a:buClr>
                <a:schemeClr val="accent2"/>
              </a:buClr>
            </a:pPr>
            <a:r>
              <a:rPr lang="en-US" altLang="en-US" sz="3200" b="1" i="1" dirty="0"/>
              <a:t> </a:t>
            </a:r>
            <a:r>
              <a:rPr lang="en-US" altLang="en-US" sz="3200" b="1" i="1" dirty="0" smtClean="0"/>
              <a:t> </a:t>
            </a:r>
            <a:endParaRPr lang="en-US" altLang="en-US" sz="3200" b="1" i="1" dirty="0" smtClean="0"/>
          </a:p>
          <a:p>
            <a:pPr lvl="1"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/>
              <a:t>Too dependent on luck</a:t>
            </a:r>
            <a:endParaRPr lang="en-US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0284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i="1" dirty="0" err="1">
                <a:solidFill>
                  <a:schemeClr val="accent2"/>
                </a:solidFill>
              </a:rPr>
              <a:t>HyperLogLog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4" y="1341865"/>
            <a:ext cx="1092530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Solution: </a:t>
            </a:r>
            <a:r>
              <a:rPr lang="en-US" altLang="en-US" sz="3200" b="1" i="1" dirty="0" err="1" smtClean="0">
                <a:solidFill>
                  <a:schemeClr val="accent2"/>
                </a:solidFill>
              </a:rPr>
              <a:t>HyperLogLog</a:t>
            </a:r>
            <a:r>
              <a:rPr lang="en-US" altLang="en-US" sz="3200" b="1" i="1" dirty="0" smtClean="0">
                <a:solidFill>
                  <a:schemeClr val="accent2"/>
                </a:solidFill>
              </a:rPr>
              <a:t> (Use bucketing)</a:t>
            </a:r>
          </a:p>
          <a:p>
            <a:pPr marL="0" indent="0">
              <a:buClr>
                <a:schemeClr val="accent2"/>
              </a:buClr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	Use first 2 bits to choose bucket</a:t>
            </a:r>
          </a:p>
          <a:p>
            <a:pPr marL="0" indent="0">
              <a:buClr>
                <a:schemeClr val="accent2"/>
              </a:buClr>
            </a:pPr>
            <a:r>
              <a:rPr lang="en-US" altLang="en-US" sz="3200" b="1" i="1" dirty="0">
                <a:solidFill>
                  <a:schemeClr val="accent2"/>
                </a:solidFill>
              </a:rPr>
              <a:t> </a:t>
            </a:r>
            <a:r>
              <a:rPr lang="en-US" altLang="en-US" sz="3200" b="1" i="1" dirty="0" smtClean="0">
                <a:solidFill>
                  <a:schemeClr val="accent2"/>
                </a:solidFill>
              </a:rPr>
              <a:t>         At the end each bucket will have its own count</a:t>
            </a: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9912" t="21033" r="32281" b="28128"/>
          <a:stretch/>
        </p:blipFill>
        <p:spPr>
          <a:xfrm>
            <a:off x="1774195" y="3096126"/>
            <a:ext cx="8107168" cy="275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523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i="1" dirty="0" err="1">
                <a:solidFill>
                  <a:schemeClr val="accent2"/>
                </a:solidFill>
              </a:rPr>
              <a:t>HyperLogLog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Solution: </a:t>
            </a:r>
            <a:r>
              <a:rPr lang="en-US" altLang="en-US" sz="3200" b="1" i="1" dirty="0" err="1" smtClean="0">
                <a:solidFill>
                  <a:schemeClr val="accent2"/>
                </a:solidFill>
              </a:rPr>
              <a:t>HyperLogLog</a:t>
            </a: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9649" t="22436" r="31842" b="26725"/>
          <a:stretch/>
        </p:blipFill>
        <p:spPr>
          <a:xfrm>
            <a:off x="2146570" y="2280225"/>
            <a:ext cx="8133347" cy="384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6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i="1" dirty="0" err="1">
                <a:solidFill>
                  <a:schemeClr val="accent2"/>
                </a:solidFill>
              </a:rPr>
              <a:t>HyperLogLog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432819" y="1216777"/>
            <a:ext cx="1092530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dirty="0" smtClean="0"/>
              <a:t>Final estimate will have a bias</a:t>
            </a:r>
          </a:p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dirty="0" smtClean="0"/>
              <a:t>Use constant 0.79 to remove it</a:t>
            </a:r>
            <a:endParaRPr lang="en-US" altLang="en-US" sz="3200" dirty="0" smtClean="0"/>
          </a:p>
          <a:p>
            <a:pPr>
              <a:buClr>
                <a:schemeClr val="accent2"/>
              </a:buClr>
              <a:buFontTx/>
              <a:buChar char="•"/>
            </a:pP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0088" t="21033" r="45614" b="36237"/>
          <a:stretch/>
        </p:blipFill>
        <p:spPr>
          <a:xfrm>
            <a:off x="2149643" y="2293995"/>
            <a:ext cx="7491662" cy="359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5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i="1" dirty="0" err="1">
                <a:solidFill>
                  <a:schemeClr val="accent2"/>
                </a:solidFill>
              </a:rPr>
              <a:t>HyperLogLog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490637" y="1167952"/>
            <a:ext cx="10925309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dirty="0" smtClean="0"/>
              <a:t>This formula is too sensitive to mean</a:t>
            </a:r>
          </a:p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smtClean="0"/>
              <a:t>So, use </a:t>
            </a:r>
            <a:r>
              <a:rPr lang="en-US" altLang="en-US" sz="3200" dirty="0" smtClean="0"/>
              <a:t>Harmonic mean</a:t>
            </a: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1667" t="29454" r="53772" b="42788"/>
          <a:stretch/>
        </p:blipFill>
        <p:spPr>
          <a:xfrm>
            <a:off x="503764" y="2293995"/>
            <a:ext cx="5185849" cy="23428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9123" t="27895" r="32018" b="44347"/>
          <a:stretch/>
        </p:blipFill>
        <p:spPr>
          <a:xfrm>
            <a:off x="6868937" y="4264469"/>
            <a:ext cx="4782581" cy="173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3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i="1" dirty="0" err="1">
                <a:solidFill>
                  <a:schemeClr val="accent2"/>
                </a:solidFill>
              </a:rPr>
              <a:t>HyperLogLog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Solution: </a:t>
            </a:r>
            <a:r>
              <a:rPr lang="en-US" altLang="en-US" sz="3200" b="1" i="1" dirty="0" err="1" smtClean="0">
                <a:solidFill>
                  <a:schemeClr val="accent2"/>
                </a:solidFill>
              </a:rPr>
              <a:t>HyperLogLog</a:t>
            </a: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8947" t="21812" r="47632" b="36238"/>
          <a:stretch/>
        </p:blipFill>
        <p:spPr>
          <a:xfrm>
            <a:off x="1392137" y="2293995"/>
            <a:ext cx="8871284" cy="368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7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4767244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Unit </a:t>
            </a:r>
            <a:r>
              <a:rPr lang="en-US" sz="4800" b="1" dirty="0" smtClean="0">
                <a:solidFill>
                  <a:schemeClr val="bg1"/>
                </a:solidFill>
              </a:rPr>
              <a:t>III</a:t>
            </a:r>
            <a:r>
              <a:rPr lang="en-US" sz="4800" b="1" dirty="0" smtClean="0">
                <a:solidFill>
                  <a:schemeClr val="bg1"/>
                </a:solidFill>
              </a:rPr>
              <a:t/>
            </a:r>
            <a:br>
              <a:rPr lang="en-US" sz="4800" b="1" dirty="0" smtClean="0">
                <a:solidFill>
                  <a:schemeClr val="bg1"/>
                </a:solidFill>
              </a:rPr>
            </a:br>
            <a:r>
              <a:rPr lang="en-US" sz="4800" b="1" dirty="0" smtClean="0">
                <a:solidFill>
                  <a:schemeClr val="bg1"/>
                </a:solidFill>
              </a:rPr>
              <a:t/>
            </a:r>
            <a:br>
              <a:rPr lang="en-US" sz="4800" b="1" dirty="0" smtClean="0">
                <a:solidFill>
                  <a:schemeClr val="bg1"/>
                </a:solidFill>
              </a:rPr>
            </a:br>
            <a:r>
              <a:rPr lang="en-IN" sz="4800" b="1" dirty="0">
                <a:solidFill>
                  <a:schemeClr val="bg1"/>
                </a:solidFill>
              </a:rPr>
              <a:t>Probabilistic Data Structure: </a:t>
            </a:r>
            <a:r>
              <a:rPr lang="en-IN" sz="4800" b="1" dirty="0" err="1">
                <a:solidFill>
                  <a:schemeClr val="bg1"/>
                </a:solidFill>
              </a:rPr>
              <a:t>LogLog</a:t>
            </a:r>
            <a:r>
              <a:rPr lang="en-IN" sz="4800" b="1" dirty="0">
                <a:solidFill>
                  <a:schemeClr val="bg1"/>
                </a:solidFill>
              </a:rPr>
              <a:t> and </a:t>
            </a:r>
            <a:r>
              <a:rPr lang="en-IN" sz="4800" b="1" dirty="0" err="1">
                <a:solidFill>
                  <a:schemeClr val="bg1"/>
                </a:solidFill>
              </a:rPr>
              <a:t>HyperLogLog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64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Probabilistic Data Structure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Problem: </a:t>
            </a:r>
            <a:r>
              <a:rPr lang="en-US" altLang="en-US" sz="3200" dirty="0" smtClean="0"/>
              <a:t>Devise an approximation algorithm which finds the number of distinct users connected to your website.</a:t>
            </a:r>
            <a:endParaRPr lang="en-US" altLang="en-US" sz="3200" dirty="0"/>
          </a:p>
          <a:p>
            <a:pPr>
              <a:buClr>
                <a:schemeClr val="accent2"/>
              </a:buClr>
              <a:buFontTx/>
              <a:buChar char="•"/>
            </a:pPr>
            <a:endParaRPr lang="en-US" altLang="en-US" sz="3200" i="1" dirty="0"/>
          </a:p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>
                <a:solidFill>
                  <a:schemeClr val="accent2"/>
                </a:solidFill>
              </a:rPr>
              <a:t>Design: </a:t>
            </a:r>
            <a:r>
              <a:rPr lang="en-US" altLang="en-US" sz="3200" dirty="0" smtClean="0"/>
              <a:t>Reducing memory footprint </a:t>
            </a:r>
          </a:p>
          <a:p>
            <a:pPr>
              <a:buClr>
                <a:schemeClr val="accent2"/>
              </a:buClr>
              <a:buFontTx/>
              <a:buChar char="•"/>
            </a:pPr>
            <a:endParaRPr lang="en-US" altLang="en-US" sz="3200" b="1" i="1" dirty="0" smtClean="0">
              <a:solidFill>
                <a:schemeClr val="accent2"/>
              </a:solidFill>
            </a:endParaRPr>
          </a:p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Applications: </a:t>
            </a:r>
            <a:r>
              <a:rPr lang="en-US" altLang="en-US" sz="3200" dirty="0" err="1" smtClean="0"/>
              <a:t>Redis</a:t>
            </a:r>
            <a:r>
              <a:rPr lang="en-US" altLang="en-US" sz="3200" dirty="0" smtClean="0"/>
              <a:t>, </a:t>
            </a:r>
            <a:r>
              <a:rPr lang="en-US" altLang="en-US" sz="3200" dirty="0" err="1" smtClean="0"/>
              <a:t>Facbook</a:t>
            </a:r>
            <a:r>
              <a:rPr lang="en-US" altLang="en-US" sz="3200" dirty="0" smtClean="0"/>
              <a:t>, Google </a:t>
            </a:r>
            <a:endParaRPr lang="en-US" altLang="en-US" sz="3200" dirty="0"/>
          </a:p>
          <a:p>
            <a:pPr marL="0" indent="0">
              <a:buClr>
                <a:schemeClr val="accent2"/>
              </a:buClr>
            </a:pP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072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Solution 1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7035872" y="1671722"/>
            <a:ext cx="4431045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Performance: </a:t>
            </a:r>
          </a:p>
          <a:p>
            <a:pPr marL="0" indent="0">
              <a:buClr>
                <a:schemeClr val="accent2"/>
              </a:buClr>
            </a:pPr>
            <a:r>
              <a:rPr lang="en-US" altLang="en-US" sz="3200" b="1" i="1" dirty="0">
                <a:solidFill>
                  <a:schemeClr val="accent2"/>
                </a:solidFill>
              </a:rPr>
              <a:t> </a:t>
            </a:r>
            <a:r>
              <a:rPr lang="en-US" altLang="en-US" sz="3200" b="1" i="1" dirty="0" smtClean="0">
                <a:solidFill>
                  <a:schemeClr val="accent2"/>
                </a:solidFill>
              </a:rPr>
              <a:t> </a:t>
            </a:r>
            <a:r>
              <a:rPr lang="en-US" altLang="en-US" sz="3200" dirty="0" smtClean="0"/>
              <a:t>Space complexity O(n)</a:t>
            </a:r>
          </a:p>
          <a:p>
            <a:pPr marL="0" indent="0">
              <a:buClr>
                <a:schemeClr val="accent2"/>
              </a:buClr>
            </a:pPr>
            <a:r>
              <a:rPr lang="en-US" altLang="en-US" sz="3200" dirty="0"/>
              <a:t> </a:t>
            </a:r>
            <a:r>
              <a:rPr lang="en-US" altLang="en-US" sz="3200" dirty="0"/>
              <a:t> </a:t>
            </a:r>
            <a:r>
              <a:rPr lang="en-US" altLang="en-US" sz="3200" dirty="0" smtClean="0"/>
              <a:t>Time </a:t>
            </a:r>
            <a:r>
              <a:rPr lang="en-US" altLang="en-US" sz="3200" dirty="0"/>
              <a:t>complexity O(n)</a:t>
            </a:r>
          </a:p>
          <a:p>
            <a:pPr marL="0" indent="0">
              <a:buClr>
                <a:schemeClr val="accent2"/>
              </a:buClr>
            </a:pPr>
            <a:endParaRPr lang="en-US" altLang="en-US" sz="3200" dirty="0"/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541609" y="1671722"/>
            <a:ext cx="5330040" cy="4031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Brute Force: </a:t>
            </a:r>
          </a:p>
          <a:p>
            <a:pPr>
              <a:buClr>
                <a:schemeClr val="accent2"/>
              </a:buClr>
              <a:buFontTx/>
              <a:buChar char="•"/>
            </a:pPr>
            <a:endParaRPr lang="en-US" altLang="en-US" sz="3200" dirty="0" smtClean="0"/>
          </a:p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dirty="0" smtClean="0"/>
              <a:t>Store connection data</a:t>
            </a:r>
          </a:p>
          <a:p>
            <a:pPr>
              <a:buClr>
                <a:schemeClr val="accent2"/>
              </a:buClr>
              <a:buFontTx/>
              <a:buChar char="•"/>
            </a:pPr>
            <a:endParaRPr lang="en-US" altLang="en-US" sz="3200" dirty="0" smtClean="0"/>
          </a:p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dirty="0" smtClean="0"/>
              <a:t>Select distinct </a:t>
            </a:r>
            <a:r>
              <a:rPr lang="en-US" altLang="en-US" sz="3200" dirty="0" err="1" smtClean="0"/>
              <a:t>userid</a:t>
            </a:r>
            <a:r>
              <a:rPr lang="en-US" altLang="en-US" sz="3200" dirty="0" smtClean="0"/>
              <a:t> from connection where status=“Active” </a:t>
            </a:r>
            <a:endParaRPr lang="en-US" altLang="en-US" sz="3200" dirty="0"/>
          </a:p>
          <a:p>
            <a:pPr marL="0" indent="0">
              <a:buClr>
                <a:schemeClr val="accent2"/>
              </a:buClr>
            </a:pPr>
            <a:endParaRPr lang="en-US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642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Solution 2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3158" t="16511" r="44473" b="21267"/>
          <a:stretch/>
        </p:blipFill>
        <p:spPr>
          <a:xfrm>
            <a:off x="850233" y="1589925"/>
            <a:ext cx="4801537" cy="4796589"/>
          </a:xfrm>
          <a:prstGeom prst="rect">
            <a:avLst/>
          </a:prstGeom>
        </p:spPr>
      </p:pic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6136878" y="1671722"/>
            <a:ext cx="5330040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Performance: </a:t>
            </a:r>
          </a:p>
          <a:p>
            <a:pPr marL="0" indent="0">
              <a:buClr>
                <a:schemeClr val="accent2"/>
              </a:buClr>
            </a:pPr>
            <a:r>
              <a:rPr lang="en-US" altLang="en-US" sz="3200" b="1" i="1" dirty="0">
                <a:solidFill>
                  <a:schemeClr val="accent2"/>
                </a:solidFill>
              </a:rPr>
              <a:t> </a:t>
            </a:r>
            <a:r>
              <a:rPr lang="en-US" altLang="en-US" sz="3200" b="1" i="1" dirty="0" smtClean="0">
                <a:solidFill>
                  <a:schemeClr val="accent2"/>
                </a:solidFill>
              </a:rPr>
              <a:t> </a:t>
            </a:r>
            <a:r>
              <a:rPr lang="en-US" altLang="en-US" sz="3200" dirty="0" smtClean="0"/>
              <a:t>Space complexity O(n)</a:t>
            </a:r>
          </a:p>
          <a:p>
            <a:pPr marL="0" indent="0">
              <a:buClr>
                <a:schemeClr val="accent2"/>
              </a:buClr>
            </a:pPr>
            <a:r>
              <a:rPr lang="en-US" altLang="en-US" sz="3200" dirty="0"/>
              <a:t> </a:t>
            </a:r>
            <a:r>
              <a:rPr lang="en-US" altLang="en-US" sz="3200" dirty="0"/>
              <a:t> </a:t>
            </a:r>
            <a:r>
              <a:rPr lang="en-US" altLang="en-US" sz="3200" dirty="0" smtClean="0"/>
              <a:t>Time </a:t>
            </a:r>
            <a:r>
              <a:rPr lang="en-US" altLang="en-US" sz="3200" dirty="0"/>
              <a:t>complexity </a:t>
            </a:r>
            <a:r>
              <a:rPr lang="en-US" altLang="en-US" sz="3200" dirty="0" smtClean="0"/>
              <a:t>O(1)</a:t>
            </a:r>
          </a:p>
          <a:p>
            <a:pPr marL="0" indent="0">
              <a:buClr>
                <a:schemeClr val="accent2"/>
              </a:buClr>
            </a:pPr>
            <a:endParaRPr lang="en-US" altLang="en-US" sz="3200" dirty="0"/>
          </a:p>
          <a:p>
            <a:pPr marL="0" indent="0">
              <a:buClr>
                <a:schemeClr val="accent2"/>
              </a:buClr>
            </a:pPr>
            <a:r>
              <a:rPr lang="en-US" altLang="en-US" sz="3200" dirty="0" smtClean="0"/>
              <a:t>Problem: Distributed environment</a:t>
            </a:r>
            <a:endParaRPr lang="en-US" altLang="en-US" sz="3200" dirty="0"/>
          </a:p>
          <a:p>
            <a:pPr marL="0" indent="0">
              <a:buClr>
                <a:schemeClr val="accent2"/>
              </a:buClr>
            </a:pPr>
            <a:endParaRPr lang="en-US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5301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600" b="1" i="1" dirty="0" err="1" smtClean="0">
                <a:solidFill>
                  <a:schemeClr val="accent2"/>
                </a:solidFill>
              </a:rPr>
              <a:t>HyperLogLog</a:t>
            </a:r>
            <a:endParaRPr lang="en-US" altLang="en-US" sz="3600" b="1" dirty="0"/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Design</a:t>
            </a:r>
            <a:r>
              <a:rPr lang="en-US" altLang="en-US" sz="3200" b="1" i="1" dirty="0">
                <a:solidFill>
                  <a:schemeClr val="accent2"/>
                </a:solidFill>
              </a:rPr>
              <a:t>: </a:t>
            </a:r>
            <a:r>
              <a:rPr lang="en-US" altLang="en-US" sz="3200" dirty="0" smtClean="0"/>
              <a:t>Do we really need a fully accurate count?</a:t>
            </a:r>
          </a:p>
          <a:p>
            <a:pPr marL="0" indent="0">
              <a:buClr>
                <a:schemeClr val="accent2"/>
              </a:buClr>
            </a:pPr>
            <a:r>
              <a:rPr lang="en-US" altLang="en-US" sz="3200" dirty="0" smtClean="0"/>
              <a:t>                Lets approximate the count using probability</a:t>
            </a:r>
          </a:p>
          <a:p>
            <a:pPr marL="0" indent="0">
              <a:buClr>
                <a:schemeClr val="accent2"/>
              </a:buClr>
            </a:pPr>
            <a:r>
              <a:rPr lang="en-US" altLang="en-US" sz="3200" b="1" i="1" dirty="0">
                <a:solidFill>
                  <a:schemeClr val="accent2"/>
                </a:solidFill>
              </a:rPr>
              <a:t>Solution: </a:t>
            </a:r>
            <a:r>
              <a:rPr lang="en-US" altLang="en-US" sz="3200" b="1" i="1" dirty="0" err="1">
                <a:solidFill>
                  <a:schemeClr val="accent2"/>
                </a:solidFill>
              </a:rPr>
              <a:t>HyperLogLog</a:t>
            </a:r>
            <a:endParaRPr lang="en-US" altLang="en-US" sz="3200" dirty="0"/>
          </a:p>
          <a:p>
            <a:pPr marL="0" indent="0">
              <a:buClr>
                <a:schemeClr val="accent2"/>
              </a:buClr>
            </a:pP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383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i="1" dirty="0" err="1">
                <a:solidFill>
                  <a:schemeClr val="accent2"/>
                </a:solidFill>
              </a:rPr>
              <a:t>HyperLogLog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Solution: </a:t>
            </a:r>
            <a:r>
              <a:rPr lang="en-US" altLang="en-US" sz="3200" b="1" i="1" dirty="0" err="1" smtClean="0">
                <a:solidFill>
                  <a:schemeClr val="accent2"/>
                </a:solidFill>
              </a:rPr>
              <a:t>HyperLogLog</a:t>
            </a: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0000" t="19162" r="53333" b="53704"/>
          <a:stretch/>
        </p:blipFill>
        <p:spPr>
          <a:xfrm>
            <a:off x="1235241" y="2995086"/>
            <a:ext cx="3261064" cy="2986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0088" t="18538" r="53596" b="55731"/>
          <a:stretch/>
        </p:blipFill>
        <p:spPr>
          <a:xfrm>
            <a:off x="5069305" y="2992359"/>
            <a:ext cx="3256548" cy="298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7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i="1" dirty="0" err="1">
                <a:solidFill>
                  <a:schemeClr val="accent2"/>
                </a:solidFill>
              </a:rPr>
              <a:t>HyperLogLog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Solution: </a:t>
            </a:r>
            <a:r>
              <a:rPr lang="en-US" altLang="en-US" sz="3200" b="1" i="1" dirty="0" err="1" smtClean="0">
                <a:solidFill>
                  <a:schemeClr val="accent2"/>
                </a:solidFill>
              </a:rPr>
              <a:t>HyperLogLog</a:t>
            </a: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8333" t="19941" r="47807" b="30936"/>
          <a:stretch/>
        </p:blipFill>
        <p:spPr>
          <a:xfrm>
            <a:off x="887828" y="2533954"/>
            <a:ext cx="4939951" cy="31121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8772" t="20097" r="36140" b="26569"/>
          <a:stretch/>
        </p:blipFill>
        <p:spPr>
          <a:xfrm>
            <a:off x="6096000" y="2520184"/>
            <a:ext cx="5213684" cy="306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37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i="1" dirty="0" err="1">
                <a:solidFill>
                  <a:schemeClr val="accent2"/>
                </a:solidFill>
              </a:rPr>
              <a:t>HyperLogLog</a:t>
            </a:r>
            <a:endParaRPr lang="en-U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sz="2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Box 3"/>
          <p:cNvSpPr txBox="1">
            <a:spLocks noChangeArrowheads="1"/>
          </p:cNvSpPr>
          <p:nvPr/>
        </p:nvSpPr>
        <p:spPr bwMode="auto">
          <a:xfrm>
            <a:off x="365125" y="1695450"/>
            <a:ext cx="1092530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27013" indent="-227013"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chemeClr val="accent2"/>
              </a:buClr>
              <a:buFontTx/>
              <a:buChar char="•"/>
            </a:pPr>
            <a:r>
              <a:rPr lang="en-US" altLang="en-US" sz="3200" b="1" i="1" dirty="0" smtClean="0">
                <a:solidFill>
                  <a:schemeClr val="accent2"/>
                </a:solidFill>
              </a:rPr>
              <a:t>Solution: </a:t>
            </a:r>
            <a:r>
              <a:rPr lang="en-US" altLang="en-US" sz="3200" b="1" i="1" dirty="0" err="1" smtClean="0">
                <a:solidFill>
                  <a:schemeClr val="accent2"/>
                </a:solidFill>
              </a:rPr>
              <a:t>HyperLogLog</a:t>
            </a:r>
            <a:endParaRPr lang="en-US" altLang="en-US" sz="3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smtClean="0"/>
              <a:t>An adaptation of various ebooks and online resources for educational purpose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8508" t="19317" r="35790" b="42320"/>
          <a:stretch/>
        </p:blipFill>
        <p:spPr>
          <a:xfrm>
            <a:off x="701444" y="2533955"/>
            <a:ext cx="7560240" cy="20736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053" t="37563" r="39035" b="41384"/>
          <a:stretch/>
        </p:blipFill>
        <p:spPr>
          <a:xfrm>
            <a:off x="3291546" y="4789910"/>
            <a:ext cx="8213559" cy="123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79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108_Welcome to Powerpoint 2016_CLR_v2" id="{CAB9082A-965C-42BE-8170-C940D3319B60}" vid="{82B84162-888A-4FD2-BEC9-B29B6DB2C73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ae9ba74-2e8e-405a-90a7-9869866399c3">
      <Terms xmlns="http://schemas.microsoft.com/office/infopath/2007/PartnerControls"/>
    </lcf76f155ced4ddcb4097134ff3c332f>
    <TaxCatchAll xmlns="70bbbe5c-ebf7-4753-8c67-974032ae3fe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934F78752E2AF4CBE8E4151E64EEE9E" ma:contentTypeVersion="11" ma:contentTypeDescription="Create a new document." ma:contentTypeScope="" ma:versionID="523c0a8689a8d6c55394a1ed7d74b8a2">
  <xsd:schema xmlns:xsd="http://www.w3.org/2001/XMLSchema" xmlns:xs="http://www.w3.org/2001/XMLSchema" xmlns:p="http://schemas.microsoft.com/office/2006/metadata/properties" xmlns:ns2="7ae9ba74-2e8e-405a-90a7-9869866399c3" xmlns:ns3="70bbbe5c-ebf7-4753-8c67-974032ae3fe4" targetNamespace="http://schemas.microsoft.com/office/2006/metadata/properties" ma:root="true" ma:fieldsID="caa1ab5e5d4d8d567e259c8e8e9beecc" ns2:_="" ns3:_="">
    <xsd:import namespace="7ae9ba74-2e8e-405a-90a7-9869866399c3"/>
    <xsd:import namespace="70bbbe5c-ebf7-4753-8c67-974032ae3fe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e9ba74-2e8e-405a-90a7-9869866399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d765a431-9415-4219-9cd0-5363948861b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bbbe5c-ebf7-4753-8c67-974032ae3fe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0bdb9cd9-e35f-4aff-9c99-066ba3391d3b}" ma:internalName="TaxCatchAll" ma:showField="CatchAllData" ma:web="70bbbe5c-ebf7-4753-8c67-974032ae3fe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50072C5-DDE0-4258-BA7A-4D4B80DFA632}">
  <ds:schemaRefs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EE8C63A-4744-4DE4-BB49-0FF0B5375C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F17261B-89FA-4375-B7D8-7FB53E72A0AB}"/>
</file>

<file path=docProps/app.xml><?xml version="1.0" encoding="utf-8"?>
<Properties xmlns="http://schemas.openxmlformats.org/officeDocument/2006/extended-properties" xmlns:vt="http://schemas.openxmlformats.org/officeDocument/2006/docPropsVTypes">
  <Template>Welcome to PowerPoint</Template>
  <TotalTime>0</TotalTime>
  <Words>340</Words>
  <Application>Microsoft Office PowerPoint</Application>
  <PresentationFormat>Widescreen</PresentationFormat>
  <Paragraphs>70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Segoe UI</vt:lpstr>
      <vt:lpstr>Segoe UI Light</vt:lpstr>
      <vt:lpstr>Times New Roman</vt:lpstr>
      <vt:lpstr>WelcomeDoc</vt:lpstr>
      <vt:lpstr>Advance Algorithm</vt:lpstr>
      <vt:lpstr>Unit III  Probabilistic Data Structure: LogLog and HyperLogLog</vt:lpstr>
      <vt:lpstr>Probabilistic Data Structure</vt:lpstr>
      <vt:lpstr>Solution 1</vt:lpstr>
      <vt:lpstr>Solution 2</vt:lpstr>
      <vt:lpstr>HyperLogLog</vt:lpstr>
      <vt:lpstr>HyperLogLog</vt:lpstr>
      <vt:lpstr>HyperLogLog</vt:lpstr>
      <vt:lpstr>HyperLogLog</vt:lpstr>
      <vt:lpstr>HyperLogLog</vt:lpstr>
      <vt:lpstr>HyperLogLog</vt:lpstr>
      <vt:lpstr>HyperLogLog</vt:lpstr>
      <vt:lpstr>HyperLogLog</vt:lpstr>
      <vt:lpstr>HyperLogLog</vt:lpstr>
      <vt:lpstr>HyperLogLog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2022-03-03T10:10:02Z</dcterms:created>
  <dcterms:modified xsi:type="dcterms:W3CDTF">2023-04-03T07:04:45Z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0x0101004934F78752E2AF4CBE8E4151E64EEE9E</vt:lpwstr>
  </property>
</Properties>
</file>